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saltabioquimica@gmail.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536426" y="2332335"/>
            <a:ext cx="6643164" cy="1754326"/>
          </a:xfrm>
          <a:prstGeom prst="rect">
            <a:avLst/>
          </a:prstGeom>
          <a:noFill/>
        </p:spPr>
        <p:txBody>
          <a:bodyPr wrap="none" lIns="91440" tIns="45720" rIns="91440" bIns="45720">
            <a:spAutoFit/>
          </a:bodyPr>
          <a:lstStyle/>
          <a:p>
            <a:pPr algn="ctr"/>
            <a:r>
              <a:rPr lang="es-ES" sz="54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NOTIFICACION DE </a:t>
            </a:r>
          </a:p>
          <a:p>
            <a:pPr algn="ctr"/>
            <a:r>
              <a:rPr lang="es-ES" sz="54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SALMONELOSIS</a:t>
            </a:r>
            <a:endParaRPr lang="es-E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1922161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955800" y="1130300"/>
            <a:ext cx="9321800" cy="3416320"/>
          </a:xfrm>
          <a:prstGeom prst="rect">
            <a:avLst/>
          </a:prstGeom>
          <a:noFill/>
        </p:spPr>
        <p:txBody>
          <a:bodyPr wrap="square" rtlCol="0">
            <a:spAutoFit/>
          </a:bodyPr>
          <a:lstStyle/>
          <a:p>
            <a:pPr marL="285750" indent="-285750" algn="just">
              <a:lnSpc>
                <a:spcPct val="200000"/>
              </a:lnSpc>
              <a:buFont typeface="Arial" panose="020B0604020202020204" pitchFamily="34" charset="0"/>
              <a:buChar char="•"/>
            </a:pPr>
            <a:r>
              <a:rPr lang="es-AR" dirty="0" smtClean="0">
                <a:solidFill>
                  <a:schemeClr val="accent1">
                    <a:lumMod val="75000"/>
                  </a:schemeClr>
                </a:solidFill>
              </a:rPr>
              <a:t>POR ULTIMO, EN CASO DE NO TENER HABILITADA LA OPCION PARA REALIZAR LA CARGA DEL EVENTO, SE SOLICITA ENVIEN UN MAIL CON EL LISTADO DE LOS PROFESIONALES QUE ASI LO REQUIERAN AL CORREO DEL PROGRAMA BIOQUIMICA : </a:t>
            </a:r>
            <a:r>
              <a:rPr lang="es-AR" dirty="0" smtClean="0">
                <a:hlinkClick r:id="rId2"/>
              </a:rPr>
              <a:t>saltabioquimica@gmail.com</a:t>
            </a:r>
            <a:endParaRPr lang="es-AR" dirty="0" smtClean="0"/>
          </a:p>
          <a:p>
            <a:pPr algn="just">
              <a:lnSpc>
                <a:spcPct val="200000"/>
              </a:lnSpc>
            </a:pPr>
            <a:endParaRPr lang="es-AR" dirty="0" smtClean="0">
              <a:solidFill>
                <a:schemeClr val="accent1">
                  <a:lumMod val="75000"/>
                </a:schemeClr>
              </a:solidFill>
            </a:endParaRPr>
          </a:p>
          <a:p>
            <a:pPr marL="285750" indent="-285750" algn="just">
              <a:lnSpc>
                <a:spcPct val="200000"/>
              </a:lnSpc>
              <a:buFont typeface="Arial" panose="020B0604020202020204" pitchFamily="34" charset="0"/>
              <a:buChar char="•"/>
            </a:pPr>
            <a:r>
              <a:rPr lang="es-AR" dirty="0" smtClean="0">
                <a:solidFill>
                  <a:schemeClr val="accent1">
                    <a:lumMod val="75000"/>
                  </a:schemeClr>
                </a:solidFill>
              </a:rPr>
              <a:t>Colocando nombre y apellido, DNI y establecimiento de carga.</a:t>
            </a:r>
            <a:endParaRPr lang="es-AR" dirty="0">
              <a:solidFill>
                <a:schemeClr val="accent1">
                  <a:lumMod val="75000"/>
                </a:schemeClr>
              </a:solidFill>
            </a:endParaRPr>
          </a:p>
        </p:txBody>
      </p:sp>
      <p:sp>
        <p:nvSpPr>
          <p:cNvPr id="3" name="Rectángulo 2"/>
          <p:cNvSpPr/>
          <p:nvPr/>
        </p:nvSpPr>
        <p:spPr>
          <a:xfrm>
            <a:off x="6439319" y="5062835"/>
            <a:ext cx="3656770" cy="553998"/>
          </a:xfrm>
          <a:prstGeom prst="rect">
            <a:avLst/>
          </a:prstGeom>
          <a:noFill/>
        </p:spPr>
        <p:txBody>
          <a:bodyPr wrap="none" lIns="91440" tIns="45720" rIns="91440" bIns="45720">
            <a:spAutoFit/>
          </a:bodyPr>
          <a:lstStyle/>
          <a:p>
            <a:pPr algn="ctr"/>
            <a:r>
              <a:rPr lang="es-ES" sz="3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MUCHAS GRACIAS</a:t>
            </a:r>
            <a:endParaRPr lang="es-ES" sz="3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26635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0913" y="574068"/>
            <a:ext cx="10058400" cy="5455864"/>
          </a:xfrm>
          <a:prstGeom prst="rect">
            <a:avLst/>
          </a:prstGeom>
        </p:spPr>
      </p:pic>
      <p:sp>
        <p:nvSpPr>
          <p:cNvPr id="5" name="Rectángulo 4"/>
          <p:cNvSpPr/>
          <p:nvPr/>
        </p:nvSpPr>
        <p:spPr>
          <a:xfrm>
            <a:off x="4749800" y="3280465"/>
            <a:ext cx="1143000" cy="109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accent1">
                  <a:lumMod val="60000"/>
                  <a:lumOff val="40000"/>
                </a:schemeClr>
              </a:solidFill>
            </a:endParaRPr>
          </a:p>
        </p:txBody>
      </p:sp>
      <p:cxnSp>
        <p:nvCxnSpPr>
          <p:cNvPr id="9" name="Conector curvado 8"/>
          <p:cNvCxnSpPr/>
          <p:nvPr/>
        </p:nvCxnSpPr>
        <p:spPr>
          <a:xfrm rot="5400000" flipH="1" flipV="1">
            <a:off x="5879042" y="2435593"/>
            <a:ext cx="934830" cy="907313"/>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CuadroTexto 9"/>
          <p:cNvSpPr txBox="1"/>
          <p:nvPr/>
        </p:nvSpPr>
        <p:spPr>
          <a:xfrm>
            <a:off x="5149113" y="1975918"/>
            <a:ext cx="3302000" cy="338554"/>
          </a:xfrm>
          <a:prstGeom prst="rect">
            <a:avLst/>
          </a:prstGeom>
          <a:noFill/>
        </p:spPr>
        <p:txBody>
          <a:bodyPr wrap="square" rtlCol="0">
            <a:spAutoFit/>
          </a:bodyPr>
          <a:lstStyle/>
          <a:p>
            <a:pPr algn="ctr"/>
            <a:r>
              <a:rPr lang="es-AR" sz="800" dirty="0" smtClean="0">
                <a:solidFill>
                  <a:schemeClr val="accent1">
                    <a:lumMod val="75000"/>
                  </a:schemeClr>
                </a:solidFill>
              </a:rPr>
              <a:t>HACER CLICK</a:t>
            </a:r>
          </a:p>
          <a:p>
            <a:pPr algn="ctr"/>
            <a:r>
              <a:rPr lang="es-AR" sz="800" dirty="0" smtClean="0">
                <a:solidFill>
                  <a:schemeClr val="accent1">
                    <a:lumMod val="75000"/>
                  </a:schemeClr>
                </a:solidFill>
              </a:rPr>
              <a:t>NOTIFICACION DE UN CASO NOMINAL</a:t>
            </a:r>
            <a:endParaRPr lang="es-AR" sz="800" dirty="0">
              <a:solidFill>
                <a:schemeClr val="accent1">
                  <a:lumMod val="75000"/>
                </a:schemeClr>
              </a:solidFill>
            </a:endParaRPr>
          </a:p>
        </p:txBody>
      </p:sp>
    </p:spTree>
    <p:extLst>
      <p:ext uri="{BB962C8B-B14F-4D97-AF65-F5344CB8AC3E}">
        <p14:creationId xmlns:p14="http://schemas.microsoft.com/office/powerpoint/2010/main" val="667781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2492" y="706048"/>
            <a:ext cx="10216308" cy="5580452"/>
          </a:xfrm>
          <a:prstGeom prst="rect">
            <a:avLst/>
          </a:prstGeom>
        </p:spPr>
      </p:pic>
      <p:sp>
        <p:nvSpPr>
          <p:cNvPr id="3" name="Flecha curvada hacia abajo 2"/>
          <p:cNvSpPr/>
          <p:nvPr/>
        </p:nvSpPr>
        <p:spPr>
          <a:xfrm>
            <a:off x="4991100" y="2654300"/>
            <a:ext cx="850900" cy="304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4" name="CuadroTexto 3"/>
          <p:cNvSpPr txBox="1"/>
          <p:nvPr/>
        </p:nvSpPr>
        <p:spPr>
          <a:xfrm>
            <a:off x="3898900" y="3060700"/>
            <a:ext cx="3352800" cy="215444"/>
          </a:xfrm>
          <a:prstGeom prst="rect">
            <a:avLst/>
          </a:prstGeom>
          <a:noFill/>
        </p:spPr>
        <p:txBody>
          <a:bodyPr wrap="square" rtlCol="0">
            <a:spAutoFit/>
          </a:bodyPr>
          <a:lstStyle/>
          <a:p>
            <a:r>
              <a:rPr lang="es-AR" sz="800" dirty="0" smtClean="0">
                <a:solidFill>
                  <a:schemeClr val="accent1">
                    <a:lumMod val="75000"/>
                  </a:schemeClr>
                </a:solidFill>
              </a:rPr>
              <a:t>COLOCAR DNI DEL PACIENTE</a:t>
            </a:r>
            <a:endParaRPr lang="es-AR" sz="800" dirty="0">
              <a:solidFill>
                <a:schemeClr val="accent1">
                  <a:lumMod val="75000"/>
                </a:schemeClr>
              </a:solidFill>
            </a:endParaRPr>
          </a:p>
        </p:txBody>
      </p:sp>
      <p:sp>
        <p:nvSpPr>
          <p:cNvPr id="5" name="Elipse 4"/>
          <p:cNvSpPr/>
          <p:nvPr/>
        </p:nvSpPr>
        <p:spPr>
          <a:xfrm>
            <a:off x="7410450" y="2762022"/>
            <a:ext cx="939800" cy="812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988745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2828" y="688580"/>
            <a:ext cx="10268671" cy="5801120"/>
          </a:xfrm>
          <a:prstGeom prst="rect">
            <a:avLst/>
          </a:prstGeom>
        </p:spPr>
      </p:pic>
      <p:sp>
        <p:nvSpPr>
          <p:cNvPr id="4" name="Elipse 3"/>
          <p:cNvSpPr/>
          <p:nvPr/>
        </p:nvSpPr>
        <p:spPr>
          <a:xfrm>
            <a:off x="9855200" y="4737100"/>
            <a:ext cx="508000" cy="469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48870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96302" y="48772"/>
            <a:ext cx="9994899" cy="830997"/>
          </a:xfrm>
          <a:prstGeom prst="rect">
            <a:avLst/>
          </a:prstGeom>
          <a:noFill/>
        </p:spPr>
        <p:txBody>
          <a:bodyPr wrap="square" rtlCol="0">
            <a:spAutoFit/>
          </a:bodyPr>
          <a:lstStyle/>
          <a:p>
            <a:pPr marL="285750" indent="-285750">
              <a:buFont typeface="Arial" panose="020B0604020202020204" pitchFamily="34" charset="0"/>
              <a:buChar char="•"/>
            </a:pPr>
            <a:r>
              <a:rPr lang="es-AR" sz="1600" dirty="0" smtClean="0">
                <a:solidFill>
                  <a:schemeClr val="accent1">
                    <a:lumMod val="75000"/>
                  </a:schemeClr>
                </a:solidFill>
              </a:rPr>
              <a:t>Entrar y confirmar datos, donde aparecerá el siguiente cuadro, si ya tiene otro evento cargado, en los espacios en blanco, cargar lo siguiente:</a:t>
            </a:r>
          </a:p>
          <a:p>
            <a:pPr marL="285750" indent="-285750">
              <a:buFont typeface="Arial" panose="020B0604020202020204" pitchFamily="34" charset="0"/>
              <a:buChar char="•"/>
            </a:pPr>
            <a:endParaRPr lang="es-AR" sz="1600" dirty="0">
              <a:solidFill>
                <a:schemeClr val="accent1">
                  <a:lumMod val="75000"/>
                </a:schemeClr>
              </a:solidFill>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6302" y="707638"/>
            <a:ext cx="10228997" cy="5820162"/>
          </a:xfrm>
          <a:prstGeom prst="rect">
            <a:avLst/>
          </a:prstGeom>
        </p:spPr>
      </p:pic>
      <p:sp>
        <p:nvSpPr>
          <p:cNvPr id="4" name="Flecha derecha 3"/>
          <p:cNvSpPr/>
          <p:nvPr/>
        </p:nvSpPr>
        <p:spPr>
          <a:xfrm flipV="1">
            <a:off x="8463230" y="3139439"/>
            <a:ext cx="5588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 name="Imagen 4"/>
          <p:cNvPicPr>
            <a:picLocks noChangeAspect="1"/>
          </p:cNvPicPr>
          <p:nvPr/>
        </p:nvPicPr>
        <p:blipFill>
          <a:blip r:embed="rId3"/>
          <a:stretch>
            <a:fillRect/>
          </a:stretch>
        </p:blipFill>
        <p:spPr>
          <a:xfrm>
            <a:off x="8463230" y="3316634"/>
            <a:ext cx="579170" cy="106489"/>
          </a:xfrm>
          <a:prstGeom prst="rect">
            <a:avLst/>
          </a:prstGeom>
        </p:spPr>
      </p:pic>
      <p:sp>
        <p:nvSpPr>
          <p:cNvPr id="6" name="CuadroTexto 5"/>
          <p:cNvSpPr txBox="1"/>
          <p:nvPr/>
        </p:nvSpPr>
        <p:spPr>
          <a:xfrm>
            <a:off x="9022030" y="2916524"/>
            <a:ext cx="2140801" cy="400110"/>
          </a:xfrm>
          <a:prstGeom prst="rect">
            <a:avLst/>
          </a:prstGeom>
          <a:noFill/>
        </p:spPr>
        <p:txBody>
          <a:bodyPr wrap="square" rtlCol="0">
            <a:spAutoFit/>
          </a:bodyPr>
          <a:lstStyle/>
          <a:p>
            <a:r>
              <a:rPr lang="es-AR" sz="1000" dirty="0" smtClean="0">
                <a:solidFill>
                  <a:schemeClr val="accent1">
                    <a:lumMod val="75000"/>
                  </a:schemeClr>
                </a:solidFill>
              </a:rPr>
              <a:t>OTRAS INFECCIONES</a:t>
            </a:r>
          </a:p>
          <a:p>
            <a:r>
              <a:rPr lang="es-AR" sz="1000" dirty="0" smtClean="0">
                <a:solidFill>
                  <a:schemeClr val="accent1">
                    <a:lumMod val="75000"/>
                  </a:schemeClr>
                </a:solidFill>
              </a:rPr>
              <a:t> INVASIVAS</a:t>
            </a:r>
            <a:endParaRPr lang="es-AR" sz="1000" dirty="0">
              <a:solidFill>
                <a:schemeClr val="accent1">
                  <a:lumMod val="75000"/>
                </a:schemeClr>
              </a:solidFill>
            </a:endParaRPr>
          </a:p>
        </p:txBody>
      </p:sp>
      <p:sp>
        <p:nvSpPr>
          <p:cNvPr id="7" name="CuadroTexto 6"/>
          <p:cNvSpPr txBox="1"/>
          <p:nvPr/>
        </p:nvSpPr>
        <p:spPr>
          <a:xfrm>
            <a:off x="9086849" y="3280490"/>
            <a:ext cx="2794000" cy="246221"/>
          </a:xfrm>
          <a:prstGeom prst="rect">
            <a:avLst/>
          </a:prstGeom>
          <a:noFill/>
        </p:spPr>
        <p:txBody>
          <a:bodyPr wrap="square" rtlCol="0">
            <a:spAutoFit/>
          </a:bodyPr>
          <a:lstStyle/>
          <a:p>
            <a:r>
              <a:rPr lang="es-AR" sz="1000" dirty="0" smtClean="0">
                <a:solidFill>
                  <a:schemeClr val="bg2">
                    <a:lumMod val="10000"/>
                  </a:schemeClr>
                </a:solidFill>
              </a:rPr>
              <a:t>FIEBRE TIFOIDEA Y PARATIFOIDEA</a:t>
            </a:r>
            <a:endParaRPr lang="es-AR" sz="1000" dirty="0">
              <a:solidFill>
                <a:schemeClr val="bg2">
                  <a:lumMod val="10000"/>
                </a:schemeClr>
              </a:solidFill>
            </a:endParaRPr>
          </a:p>
        </p:txBody>
      </p:sp>
      <p:sp>
        <p:nvSpPr>
          <p:cNvPr id="8" name="Elipse 7"/>
          <p:cNvSpPr/>
          <p:nvPr/>
        </p:nvSpPr>
        <p:spPr>
          <a:xfrm>
            <a:off x="6909651" y="4267200"/>
            <a:ext cx="1078649" cy="1079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286603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000" y="634606"/>
            <a:ext cx="10290865" cy="5956694"/>
          </a:xfrm>
          <a:prstGeom prst="rect">
            <a:avLst/>
          </a:prstGeom>
        </p:spPr>
      </p:pic>
      <p:sp>
        <p:nvSpPr>
          <p:cNvPr id="3" name="Elipse 2"/>
          <p:cNvSpPr/>
          <p:nvPr/>
        </p:nvSpPr>
        <p:spPr>
          <a:xfrm>
            <a:off x="2159000" y="2667000"/>
            <a:ext cx="927100" cy="8763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378170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841500" y="304800"/>
            <a:ext cx="9893300" cy="1200329"/>
          </a:xfrm>
          <a:prstGeom prst="rect">
            <a:avLst/>
          </a:prstGeom>
          <a:noFill/>
        </p:spPr>
        <p:txBody>
          <a:bodyPr wrap="square" rtlCol="0">
            <a:spAutoFit/>
          </a:bodyPr>
          <a:lstStyle/>
          <a:p>
            <a:pPr marL="285750" indent="-285750">
              <a:buFont typeface="Arial" panose="020B0604020202020204" pitchFamily="34" charset="0"/>
              <a:buChar char="•"/>
            </a:pPr>
            <a:r>
              <a:rPr lang="es-AR" dirty="0" smtClean="0">
                <a:solidFill>
                  <a:schemeClr val="accent1">
                    <a:lumMod val="75000"/>
                  </a:schemeClr>
                </a:solidFill>
              </a:rPr>
              <a:t>En </a:t>
            </a:r>
            <a:r>
              <a:rPr lang="es-AR" dirty="0">
                <a:solidFill>
                  <a:schemeClr val="accent1">
                    <a:lumMod val="75000"/>
                  </a:schemeClr>
                </a:solidFill>
              </a:rPr>
              <a:t>caso de no tener otro evento no aparecerá el cartel  de cuadro 4) ir a cuadro 6</a:t>
            </a:r>
            <a:r>
              <a:rPr lang="es-AR" dirty="0" smtClean="0">
                <a:solidFill>
                  <a:schemeClr val="accent1">
                    <a:lumMod val="75000"/>
                  </a:schemeClr>
                </a:solidFill>
              </a:rPr>
              <a:t>). </a:t>
            </a:r>
          </a:p>
          <a:p>
            <a:endParaRPr lang="es-AR" dirty="0"/>
          </a:p>
          <a:p>
            <a:r>
              <a:rPr lang="es-AR" dirty="0"/>
              <a:t/>
            </a:r>
            <a:br>
              <a:rPr lang="es-AR" dirty="0"/>
            </a:br>
            <a:endParaRPr lang="es-AR"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7966" y="713974"/>
            <a:ext cx="10303533" cy="5978925"/>
          </a:xfrm>
          <a:prstGeom prst="rect">
            <a:avLst/>
          </a:prstGeom>
        </p:spPr>
      </p:pic>
      <p:sp>
        <p:nvSpPr>
          <p:cNvPr id="6" name="Elipse 5"/>
          <p:cNvSpPr/>
          <p:nvPr/>
        </p:nvSpPr>
        <p:spPr>
          <a:xfrm>
            <a:off x="8369300" y="6096000"/>
            <a:ext cx="2311400" cy="76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628459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4450" y="694991"/>
            <a:ext cx="10178149" cy="5705809"/>
          </a:xfrm>
          <a:prstGeom prst="rect">
            <a:avLst/>
          </a:prstGeom>
        </p:spPr>
      </p:pic>
      <p:sp>
        <p:nvSpPr>
          <p:cNvPr id="3" name="CuadroTexto 2"/>
          <p:cNvSpPr txBox="1"/>
          <p:nvPr/>
        </p:nvSpPr>
        <p:spPr>
          <a:xfrm>
            <a:off x="2006600" y="152400"/>
            <a:ext cx="8242300" cy="338554"/>
          </a:xfrm>
          <a:prstGeom prst="rect">
            <a:avLst/>
          </a:prstGeom>
          <a:noFill/>
        </p:spPr>
        <p:txBody>
          <a:bodyPr wrap="square" rtlCol="0">
            <a:spAutoFit/>
          </a:bodyPr>
          <a:lstStyle/>
          <a:p>
            <a:pPr marL="171450" indent="-171450">
              <a:buFont typeface="Arial" panose="020B0604020202020204" pitchFamily="34" charset="0"/>
              <a:buChar char="•"/>
            </a:pPr>
            <a:r>
              <a:rPr lang="es-AR" sz="1600" dirty="0" smtClean="0">
                <a:solidFill>
                  <a:schemeClr val="accent1">
                    <a:lumMod val="75000"/>
                  </a:schemeClr>
                </a:solidFill>
              </a:rPr>
              <a:t>CARGAR DE FORMA HABITUAL</a:t>
            </a:r>
          </a:p>
        </p:txBody>
      </p:sp>
    </p:spTree>
    <p:extLst>
      <p:ext uri="{BB962C8B-B14F-4D97-AF65-F5344CB8AC3E}">
        <p14:creationId xmlns:p14="http://schemas.microsoft.com/office/powerpoint/2010/main" val="973749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733058"/>
            <a:ext cx="10312399" cy="5807441"/>
          </a:xfrm>
          <a:prstGeom prst="rect">
            <a:avLst/>
          </a:prstGeom>
        </p:spPr>
      </p:pic>
    </p:spTree>
    <p:extLst>
      <p:ext uri="{BB962C8B-B14F-4D97-AF65-F5344CB8AC3E}">
        <p14:creationId xmlns:p14="http://schemas.microsoft.com/office/powerpoint/2010/main" val="1572322739"/>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89</TotalTime>
  <Words>118</Words>
  <Application>Microsoft Office PowerPoint</Application>
  <PresentationFormat>Panorámica</PresentationFormat>
  <Paragraphs>17</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Century Gothic</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NOTIFICACIÓN DE ANTÍGENOS FEBRILES</dc:title>
  <dc:creator>bioquimica1</dc:creator>
  <cp:lastModifiedBy>bioquimica1</cp:lastModifiedBy>
  <cp:revision>6</cp:revision>
  <dcterms:created xsi:type="dcterms:W3CDTF">2021-11-08T15:31:46Z</dcterms:created>
  <dcterms:modified xsi:type="dcterms:W3CDTF">2021-11-09T16:16:25Z</dcterms:modified>
</cp:coreProperties>
</file>